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67febc1b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67febc1b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Lyuda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e607afdc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e607afdc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Kelsey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Lyuda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67febc1b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967febc1b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Lyuda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67febc1b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67febc1b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Lyuda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67febc1bb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67febc1b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Tadeo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67febc1b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67febc1b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Tadeo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e607afdc3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e607afdc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67febc1bb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67febc1b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67febc1b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67febc1b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67febc1b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67febc1b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e607afd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e607afd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Lyuda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Kelsey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967febc1bb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967febc1b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Kelsey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Lyuda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e607afdc3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e607afd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Tadeo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e607afdc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e607afd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5e607afdc3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5e607afdc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5e607afdc3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5e607afdc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Kelsey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e607afdc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e607afdc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Kelsey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opendatasoft.com/e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Sharks Attacks</a:t>
            </a:r>
            <a:endParaRPr/>
          </a:p>
        </p:txBody>
      </p:sp>
      <p:sp>
        <p:nvSpPr>
          <p:cNvPr id="86" name="Google Shape;86;p1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Presented </a:t>
            </a:r>
            <a:r>
              <a:rPr lang="en">
                <a:solidFill>
                  <a:schemeClr val="dk1"/>
                </a:solidFill>
              </a:rPr>
              <a:t>by: </a:t>
            </a:r>
            <a:endParaRPr>
              <a:solidFill>
                <a:schemeClr val="dk1"/>
              </a:solidFill>
            </a:endParaRPr>
          </a:p>
          <a:p>
            <a:pPr indent="0" lvl="0" marL="914400" rtl="0" algn="l">
              <a:spcBef>
                <a:spcPts val="0"/>
              </a:spcBef>
              <a:spcAft>
                <a:spcPts val="0"/>
              </a:spcAft>
              <a:buNone/>
            </a:pPr>
            <a:r>
              <a:rPr lang="en">
                <a:solidFill>
                  <a:schemeClr val="dk1"/>
                </a:solidFill>
              </a:rPr>
              <a:t>Lyudmyla Devlysh</a:t>
            </a:r>
            <a:endParaRPr>
              <a:solidFill>
                <a:schemeClr val="dk1"/>
              </a:solidFill>
            </a:endParaRPr>
          </a:p>
          <a:p>
            <a:pPr indent="0" lvl="0" marL="914400" rtl="0" algn="l">
              <a:spcBef>
                <a:spcPts val="0"/>
              </a:spcBef>
              <a:spcAft>
                <a:spcPts val="0"/>
              </a:spcAft>
              <a:buNone/>
            </a:pPr>
            <a:r>
              <a:rPr lang="en">
                <a:solidFill>
                  <a:schemeClr val="dk1"/>
                </a:solidFill>
              </a:rPr>
              <a:t>Kelsey Traeger</a:t>
            </a:r>
            <a:endParaRPr>
              <a:solidFill>
                <a:schemeClr val="dk1"/>
              </a:solidFill>
            </a:endParaRPr>
          </a:p>
          <a:p>
            <a:pPr indent="0" lvl="0" marL="914400" rtl="0" algn="l">
              <a:spcBef>
                <a:spcPts val="0"/>
              </a:spcBef>
              <a:spcAft>
                <a:spcPts val="0"/>
              </a:spcAft>
              <a:buNone/>
            </a:pPr>
            <a:r>
              <a:rPr lang="en">
                <a:solidFill>
                  <a:schemeClr val="dk1"/>
                </a:solidFill>
              </a:rPr>
              <a:t>Tadeo Espinoza</a:t>
            </a:r>
            <a:endParaRPr>
              <a:solidFill>
                <a:schemeClr val="dk1"/>
              </a:solidFill>
            </a:endParaRPr>
          </a:p>
          <a:p>
            <a:pPr indent="0" lvl="0" marL="914400" rtl="0" algn="l">
              <a:spcBef>
                <a:spcPts val="0"/>
              </a:spcBef>
              <a:spcAft>
                <a:spcPts val="0"/>
              </a:spcAft>
              <a:buNone/>
            </a:pPr>
            <a:r>
              <a:rPr lang="en">
                <a:solidFill>
                  <a:schemeClr val="dk1"/>
                </a:solidFill>
              </a:rPr>
              <a:t>Owen Phelps</a:t>
            </a:r>
            <a:endParaRPr>
              <a:solidFill>
                <a:schemeClr val="dk1"/>
              </a:solidFill>
            </a:endParaRPr>
          </a:p>
        </p:txBody>
      </p:sp>
      <p:pic>
        <p:nvPicPr>
          <p:cNvPr id="87" name="Google Shape;87;p13"/>
          <p:cNvPicPr preferRelativeResize="0"/>
          <p:nvPr/>
        </p:nvPicPr>
        <p:blipFill>
          <a:blip r:embed="rId3">
            <a:alphaModFix/>
          </a:blip>
          <a:stretch>
            <a:fillRect/>
          </a:stretch>
        </p:blipFill>
        <p:spPr>
          <a:xfrm>
            <a:off x="3545475" y="1144850"/>
            <a:ext cx="4572000" cy="2571750"/>
          </a:xfrm>
          <a:prstGeom prst="rect">
            <a:avLst/>
          </a:prstGeom>
          <a:noFill/>
          <a:ln>
            <a:noFill/>
          </a:ln>
          <a:effectLst>
            <a:outerShdw blurRad="57150" rotWithShape="0" algn="bl" dir="3120000" dist="104775">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Sex differences Across Countries </a:t>
            </a:r>
            <a:endParaRPr/>
          </a:p>
        </p:txBody>
      </p:sp>
      <p:pic>
        <p:nvPicPr>
          <p:cNvPr id="154" name="Google Shape;154;p22"/>
          <p:cNvPicPr preferRelativeResize="0"/>
          <p:nvPr/>
        </p:nvPicPr>
        <p:blipFill>
          <a:blip r:embed="rId3">
            <a:alphaModFix/>
          </a:blip>
          <a:stretch>
            <a:fillRect/>
          </a:stretch>
        </p:blipFill>
        <p:spPr>
          <a:xfrm>
            <a:off x="1003025" y="905450"/>
            <a:ext cx="4425874" cy="4238050"/>
          </a:xfrm>
          <a:prstGeom prst="rect">
            <a:avLst/>
          </a:prstGeom>
          <a:noFill/>
          <a:ln>
            <a:noFill/>
          </a:ln>
        </p:spPr>
      </p:pic>
      <p:pic>
        <p:nvPicPr>
          <p:cNvPr id="155" name="Google Shape;155;p22"/>
          <p:cNvPicPr preferRelativeResize="0"/>
          <p:nvPr/>
        </p:nvPicPr>
        <p:blipFill>
          <a:blip r:embed="rId4">
            <a:alphaModFix/>
          </a:blip>
          <a:stretch>
            <a:fillRect/>
          </a:stretch>
        </p:blipFill>
        <p:spPr>
          <a:xfrm>
            <a:off x="6384625" y="306675"/>
            <a:ext cx="2447675" cy="4674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Lyudmila</a:t>
            </a:r>
            <a:endParaRPr/>
          </a:p>
        </p:txBody>
      </p:sp>
      <p:pic>
        <p:nvPicPr>
          <p:cNvPr id="161" name="Google Shape;161;p23"/>
          <p:cNvPicPr preferRelativeResize="0"/>
          <p:nvPr/>
        </p:nvPicPr>
        <p:blipFill>
          <a:blip r:embed="rId3">
            <a:alphaModFix/>
          </a:blip>
          <a:stretch>
            <a:fillRect/>
          </a:stretch>
        </p:blipFill>
        <p:spPr>
          <a:xfrm>
            <a:off x="92350" y="1591650"/>
            <a:ext cx="6191650" cy="3095825"/>
          </a:xfrm>
          <a:prstGeom prst="rect">
            <a:avLst/>
          </a:prstGeom>
          <a:noFill/>
          <a:ln>
            <a:noFill/>
          </a:ln>
        </p:spPr>
      </p:pic>
      <p:pic>
        <p:nvPicPr>
          <p:cNvPr id="162" name="Google Shape;162;p23"/>
          <p:cNvPicPr preferRelativeResize="0"/>
          <p:nvPr/>
        </p:nvPicPr>
        <p:blipFill>
          <a:blip r:embed="rId4">
            <a:alphaModFix/>
          </a:blip>
          <a:stretch>
            <a:fillRect/>
          </a:stretch>
        </p:blipFill>
        <p:spPr>
          <a:xfrm>
            <a:off x="6345775" y="165150"/>
            <a:ext cx="2798225" cy="4522324"/>
          </a:xfrm>
          <a:prstGeom prst="rect">
            <a:avLst/>
          </a:prstGeom>
          <a:noFill/>
          <a:ln>
            <a:noFill/>
          </a:ln>
        </p:spPr>
      </p:pic>
      <p:sp>
        <p:nvSpPr>
          <p:cNvPr id="163" name="Google Shape;163;p23"/>
          <p:cNvSpPr txBox="1"/>
          <p:nvPr/>
        </p:nvSpPr>
        <p:spPr>
          <a:xfrm>
            <a:off x="92325" y="165150"/>
            <a:ext cx="6191700" cy="13698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100">
                <a:latin typeface="Roboto"/>
                <a:ea typeface="Roboto"/>
                <a:cs typeface="Roboto"/>
                <a:sym typeface="Roboto"/>
              </a:rPr>
              <a:t>Global Shark Attack File (GSAF) defines a provoked incident as one in which the shark was speared, hooked, captured or in which a human drew "first blood".</a:t>
            </a:r>
            <a:endParaRPr sz="1100">
              <a:latin typeface="Roboto"/>
              <a:ea typeface="Roboto"/>
              <a:cs typeface="Roboto"/>
              <a:sym typeface="Roboto"/>
            </a:endParaRPr>
          </a:p>
          <a:p>
            <a:pPr indent="0" lvl="0" marL="0" rtl="0" algn="just">
              <a:lnSpc>
                <a:spcPct val="150000"/>
              </a:lnSpc>
              <a:spcBef>
                <a:spcPts val="0"/>
              </a:spcBef>
              <a:spcAft>
                <a:spcPts val="0"/>
              </a:spcAft>
              <a:buNone/>
            </a:pPr>
            <a:r>
              <a:rPr lang="en" sz="1100">
                <a:latin typeface="Roboto"/>
                <a:ea typeface="Roboto"/>
                <a:cs typeface="Roboto"/>
                <a:sym typeface="Roboto"/>
              </a:rPr>
              <a:t>We know that a live human is rarely perceived as prey by a shark. Many incidents are motivated by curiosity, others may result when a shark perceives a human as a threat or competitor for a food source, and could be classed as "provoked" when examined from the shark's perspective.</a:t>
            </a:r>
            <a:endParaRPr sz="11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4"/>
          <p:cNvPicPr preferRelativeResize="0"/>
          <p:nvPr/>
        </p:nvPicPr>
        <p:blipFill>
          <a:blip r:embed="rId3">
            <a:alphaModFix/>
          </a:blip>
          <a:stretch>
            <a:fillRect/>
          </a:stretch>
        </p:blipFill>
        <p:spPr>
          <a:xfrm>
            <a:off x="7010350" y="233487"/>
            <a:ext cx="2065418" cy="4676524"/>
          </a:xfrm>
          <a:prstGeom prst="rect">
            <a:avLst/>
          </a:prstGeom>
          <a:noFill/>
          <a:ln>
            <a:noFill/>
          </a:ln>
        </p:spPr>
      </p:pic>
      <p:sp>
        <p:nvSpPr>
          <p:cNvPr id="169" name="Google Shape;169;p24"/>
          <p:cNvSpPr txBox="1"/>
          <p:nvPr/>
        </p:nvSpPr>
        <p:spPr>
          <a:xfrm>
            <a:off x="2164050" y="3324500"/>
            <a:ext cx="4815900" cy="15855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rgbClr val="565656"/>
                </a:solidFill>
                <a:highlight>
                  <a:srgbClr val="FFFFFF"/>
                </a:highlight>
                <a:latin typeface="Roboto"/>
                <a:ea typeface="Roboto"/>
                <a:cs typeface="Roboto"/>
                <a:sym typeface="Roboto"/>
              </a:rPr>
              <a:t>Many incidents result because, like other animals that don't rely on instinct alone, sharks explore their environment. </a:t>
            </a:r>
            <a:endParaRPr sz="1300">
              <a:solidFill>
                <a:srgbClr val="565656"/>
              </a:solidFill>
              <a:highlight>
                <a:srgbClr val="FFFFFF"/>
              </a:highlight>
              <a:latin typeface="Roboto"/>
              <a:ea typeface="Roboto"/>
              <a:cs typeface="Roboto"/>
              <a:sym typeface="Roboto"/>
            </a:endParaRPr>
          </a:p>
          <a:p>
            <a:pPr indent="0" lvl="0" marL="0" rtl="0" algn="just">
              <a:lnSpc>
                <a:spcPct val="150000"/>
              </a:lnSpc>
              <a:spcBef>
                <a:spcPts val="0"/>
              </a:spcBef>
              <a:spcAft>
                <a:spcPts val="0"/>
              </a:spcAft>
              <a:buNone/>
            </a:pPr>
            <a:r>
              <a:t/>
            </a:r>
            <a:endParaRPr sz="1300">
              <a:solidFill>
                <a:srgbClr val="565656"/>
              </a:solidFill>
              <a:highlight>
                <a:srgbClr val="FFFFFF"/>
              </a:highlight>
              <a:latin typeface="Roboto"/>
              <a:ea typeface="Roboto"/>
              <a:cs typeface="Roboto"/>
              <a:sym typeface="Roboto"/>
            </a:endParaRPr>
          </a:p>
          <a:p>
            <a:pPr indent="0" lvl="0" marL="0" rtl="0" algn="just">
              <a:lnSpc>
                <a:spcPct val="150000"/>
              </a:lnSpc>
              <a:spcBef>
                <a:spcPts val="0"/>
              </a:spcBef>
              <a:spcAft>
                <a:spcPts val="0"/>
              </a:spcAft>
              <a:buNone/>
            </a:pPr>
            <a:r>
              <a:rPr lang="en" sz="1300">
                <a:solidFill>
                  <a:srgbClr val="565656"/>
                </a:solidFill>
                <a:highlight>
                  <a:srgbClr val="FFFFFF"/>
                </a:highlight>
                <a:latin typeface="Roboto"/>
                <a:ea typeface="Roboto"/>
                <a:cs typeface="Roboto"/>
                <a:sym typeface="Roboto"/>
              </a:rPr>
              <a:t>Lacking hands, they may investigate an unfamiliar object with their mouths.</a:t>
            </a:r>
            <a:endParaRPr sz="1300">
              <a:solidFill>
                <a:srgbClr val="565656"/>
              </a:solidFill>
              <a:highlight>
                <a:srgbClr val="FFFFFF"/>
              </a:highlight>
              <a:latin typeface="Roboto"/>
              <a:ea typeface="Roboto"/>
              <a:cs typeface="Roboto"/>
              <a:sym typeface="Roboto"/>
            </a:endParaRPr>
          </a:p>
        </p:txBody>
      </p:sp>
      <p:pic>
        <p:nvPicPr>
          <p:cNvPr id="170" name="Google Shape;170;p24"/>
          <p:cNvPicPr preferRelativeResize="0"/>
          <p:nvPr/>
        </p:nvPicPr>
        <p:blipFill>
          <a:blip r:embed="rId4">
            <a:alphaModFix/>
          </a:blip>
          <a:stretch>
            <a:fillRect/>
          </a:stretch>
        </p:blipFill>
        <p:spPr>
          <a:xfrm>
            <a:off x="1102100" y="233475"/>
            <a:ext cx="5877850" cy="2938925"/>
          </a:xfrm>
          <a:prstGeom prst="rect">
            <a:avLst/>
          </a:prstGeom>
          <a:noFill/>
          <a:ln>
            <a:noFill/>
          </a:ln>
        </p:spPr>
      </p:pic>
      <p:pic>
        <p:nvPicPr>
          <p:cNvPr id="171" name="Google Shape;171;p24"/>
          <p:cNvPicPr preferRelativeResize="0"/>
          <p:nvPr/>
        </p:nvPicPr>
        <p:blipFill>
          <a:blip r:embed="rId5">
            <a:alphaModFix/>
          </a:blip>
          <a:stretch>
            <a:fillRect/>
          </a:stretch>
        </p:blipFill>
        <p:spPr>
          <a:xfrm>
            <a:off x="85650" y="2524575"/>
            <a:ext cx="1934550" cy="244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5"/>
          <p:cNvPicPr preferRelativeResize="0"/>
          <p:nvPr/>
        </p:nvPicPr>
        <p:blipFill>
          <a:blip r:embed="rId3">
            <a:alphaModFix/>
          </a:blip>
          <a:stretch>
            <a:fillRect/>
          </a:stretch>
        </p:blipFill>
        <p:spPr>
          <a:xfrm>
            <a:off x="3385425" y="427650"/>
            <a:ext cx="5669101" cy="4251826"/>
          </a:xfrm>
          <a:prstGeom prst="rect">
            <a:avLst/>
          </a:prstGeom>
          <a:noFill/>
          <a:ln>
            <a:noFill/>
          </a:ln>
        </p:spPr>
      </p:pic>
      <p:sp>
        <p:nvSpPr>
          <p:cNvPr id="177" name="Google Shape;177;p25"/>
          <p:cNvSpPr txBox="1"/>
          <p:nvPr/>
        </p:nvSpPr>
        <p:spPr>
          <a:xfrm>
            <a:off x="39300" y="1401900"/>
            <a:ext cx="3775200" cy="23397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rgbClr val="565656"/>
                </a:solidFill>
                <a:latin typeface="Roboto"/>
                <a:ea typeface="Roboto"/>
                <a:cs typeface="Roboto"/>
                <a:sym typeface="Roboto"/>
              </a:rPr>
              <a:t>Questionable incidents</a:t>
            </a:r>
            <a:r>
              <a:rPr lang="en"/>
              <a:t> </a:t>
            </a:r>
            <a:r>
              <a:rPr lang="en">
                <a:solidFill>
                  <a:srgbClr val="565656"/>
                </a:solidFill>
                <a:highlight>
                  <a:srgbClr val="FFFFFF"/>
                </a:highlight>
                <a:latin typeface="Roboto"/>
                <a:ea typeface="Roboto"/>
                <a:cs typeface="Roboto"/>
                <a:sym typeface="Roboto"/>
              </a:rPr>
              <a:t>- Incidents in which there are insufficient data to determine if the injury was caused by a shark or the person drowned and the body was later scavenged by sharks. In a few cases, despite media reports to the contrary, evidence indicated there was no shark involvement whatsoever.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6"/>
          <p:cNvPicPr preferRelativeResize="0"/>
          <p:nvPr/>
        </p:nvPicPr>
        <p:blipFill>
          <a:blip r:embed="rId3">
            <a:alphaModFix/>
          </a:blip>
          <a:stretch>
            <a:fillRect/>
          </a:stretch>
        </p:blipFill>
        <p:spPr>
          <a:xfrm>
            <a:off x="0" y="990312"/>
            <a:ext cx="4572000" cy="3428988"/>
          </a:xfrm>
          <a:prstGeom prst="rect">
            <a:avLst/>
          </a:prstGeom>
          <a:noFill/>
          <a:ln>
            <a:noFill/>
          </a:ln>
        </p:spPr>
      </p:pic>
      <p:sp>
        <p:nvSpPr>
          <p:cNvPr id="183" name="Google Shape;183;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Conclusion: Based on the data provided, more than half of the reported shark attacks happen during the day, most likely due to this being the time period where majority of people prefer to be around water.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7"/>
          <p:cNvPicPr preferRelativeResize="0"/>
          <p:nvPr/>
        </p:nvPicPr>
        <p:blipFill>
          <a:blip r:embed="rId3">
            <a:alphaModFix/>
          </a:blip>
          <a:stretch>
            <a:fillRect/>
          </a:stretch>
        </p:blipFill>
        <p:spPr>
          <a:xfrm>
            <a:off x="0" y="937488"/>
            <a:ext cx="4572000" cy="3429012"/>
          </a:xfrm>
          <a:prstGeom prst="rect">
            <a:avLst/>
          </a:prstGeom>
          <a:noFill/>
          <a:ln>
            <a:noFill/>
          </a:ln>
        </p:spPr>
      </p:pic>
      <p:sp>
        <p:nvSpPr>
          <p:cNvPr id="189" name="Google Shape;189;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Conclusion: Based on the data provided, it seems that the warmest months are the ones that have the most attacks.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4294967295" type="title"/>
          </p:nvPr>
        </p:nvSpPr>
        <p:spPr>
          <a:xfrm>
            <a:off x="265500" y="189400"/>
            <a:ext cx="8682900" cy="12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a:t>
            </a:r>
            <a:endParaRPr/>
          </a:p>
          <a:p>
            <a:pPr indent="0" lvl="0" marL="0" rtl="0" algn="l">
              <a:spcBef>
                <a:spcPts val="0"/>
              </a:spcBef>
              <a:spcAft>
                <a:spcPts val="0"/>
              </a:spcAft>
              <a:buNone/>
            </a:pPr>
            <a:r>
              <a:rPr lang="en" sz="2000"/>
              <a:t>Where do sharks attack?</a:t>
            </a:r>
            <a:endParaRPr sz="2000"/>
          </a:p>
        </p:txBody>
      </p:sp>
      <p:pic>
        <p:nvPicPr>
          <p:cNvPr id="195" name="Google Shape;195;p28"/>
          <p:cNvPicPr preferRelativeResize="0"/>
          <p:nvPr/>
        </p:nvPicPr>
        <p:blipFill>
          <a:blip r:embed="rId3">
            <a:alphaModFix/>
          </a:blip>
          <a:stretch>
            <a:fillRect/>
          </a:stretch>
        </p:blipFill>
        <p:spPr>
          <a:xfrm>
            <a:off x="109175" y="1572400"/>
            <a:ext cx="8839200" cy="34716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idx="4294967295" type="title"/>
          </p:nvPr>
        </p:nvSpPr>
        <p:spPr>
          <a:xfrm>
            <a:off x="265500" y="189400"/>
            <a:ext cx="84138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Smyrna Beach</a:t>
            </a:r>
            <a:endParaRPr/>
          </a:p>
          <a:p>
            <a:pPr indent="457200" lvl="0" marL="0" rtl="0" algn="l">
              <a:spcBef>
                <a:spcPts val="0"/>
              </a:spcBef>
              <a:spcAft>
                <a:spcPts val="0"/>
              </a:spcAft>
              <a:buNone/>
            </a:pPr>
            <a:r>
              <a:rPr lang="en"/>
              <a:t>Shark Bite Capital of the World</a:t>
            </a:r>
            <a:endParaRPr/>
          </a:p>
        </p:txBody>
      </p:sp>
      <p:pic>
        <p:nvPicPr>
          <p:cNvPr id="201" name="Google Shape;201;p29"/>
          <p:cNvPicPr preferRelativeResize="0"/>
          <p:nvPr/>
        </p:nvPicPr>
        <p:blipFill rotWithShape="1">
          <a:blip r:embed="rId3">
            <a:alphaModFix/>
          </a:blip>
          <a:srcRect b="0" l="6874" r="6874" t="0"/>
          <a:stretch/>
        </p:blipFill>
        <p:spPr>
          <a:xfrm>
            <a:off x="5003350" y="1394576"/>
            <a:ext cx="3740899" cy="3489575"/>
          </a:xfrm>
          <a:prstGeom prst="rect">
            <a:avLst/>
          </a:prstGeom>
          <a:noFill/>
          <a:ln>
            <a:noFill/>
          </a:ln>
        </p:spPr>
      </p:pic>
      <p:pic>
        <p:nvPicPr>
          <p:cNvPr id="202" name="Google Shape;202;p29"/>
          <p:cNvPicPr preferRelativeResize="0"/>
          <p:nvPr/>
        </p:nvPicPr>
        <p:blipFill>
          <a:blip r:embed="rId4">
            <a:alphaModFix/>
          </a:blip>
          <a:stretch>
            <a:fillRect/>
          </a:stretch>
        </p:blipFill>
        <p:spPr>
          <a:xfrm>
            <a:off x="217250" y="1566975"/>
            <a:ext cx="3834100" cy="3576531"/>
          </a:xfrm>
          <a:prstGeom prst="rect">
            <a:avLst/>
          </a:prstGeom>
          <a:noFill/>
          <a:ln>
            <a:noFill/>
          </a:ln>
        </p:spPr>
      </p:pic>
      <p:sp>
        <p:nvSpPr>
          <p:cNvPr id="203" name="Google Shape;203;p29"/>
          <p:cNvSpPr/>
          <p:nvPr/>
        </p:nvSpPr>
        <p:spPr>
          <a:xfrm>
            <a:off x="2098450" y="2597675"/>
            <a:ext cx="572700" cy="551100"/>
          </a:xfrm>
          <a:prstGeom prst="rect">
            <a:avLst/>
          </a:prstGeom>
          <a:no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204" name="Google Shape;204;p29"/>
          <p:cNvCxnSpPr/>
          <p:nvPr/>
        </p:nvCxnSpPr>
        <p:spPr>
          <a:xfrm flipH="1" rot="10800000">
            <a:off x="2671150" y="1398275"/>
            <a:ext cx="2355600" cy="11994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29"/>
          <p:cNvCxnSpPr/>
          <p:nvPr/>
        </p:nvCxnSpPr>
        <p:spPr>
          <a:xfrm>
            <a:off x="2692775" y="3159575"/>
            <a:ext cx="2301600" cy="1707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nvSpPr>
        <p:spPr>
          <a:xfrm>
            <a:off x="4886350" y="1016775"/>
            <a:ext cx="3887400" cy="2829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Roboto"/>
                <a:ea typeface="Roboto"/>
                <a:cs typeface="Roboto"/>
                <a:sym typeface="Roboto"/>
              </a:rPr>
              <a:t>Possible Causes</a:t>
            </a:r>
            <a:endParaRPr b="1" sz="2000">
              <a:solidFill>
                <a:schemeClr val="lt1"/>
              </a:solidFill>
              <a:latin typeface="Roboto"/>
              <a:ea typeface="Roboto"/>
              <a:cs typeface="Roboto"/>
              <a:sym typeface="Roboto"/>
            </a:endParaRPr>
          </a:p>
          <a:p>
            <a:pPr indent="-355600" lvl="0" marL="457200" rtl="0" algn="l">
              <a:spcBef>
                <a:spcPts val="1000"/>
              </a:spcBef>
              <a:spcAft>
                <a:spcPts val="0"/>
              </a:spcAft>
              <a:buClr>
                <a:schemeClr val="lt1"/>
              </a:buClr>
              <a:buSzPts val="2000"/>
              <a:buFont typeface="Roboto"/>
              <a:buChar char="●"/>
            </a:pPr>
            <a:r>
              <a:rPr lang="en" sz="2000">
                <a:solidFill>
                  <a:schemeClr val="lt1"/>
                </a:solidFill>
                <a:latin typeface="Roboto"/>
                <a:ea typeface="Roboto"/>
                <a:cs typeface="Roboto"/>
                <a:sym typeface="Roboto"/>
              </a:rPr>
              <a:t>Higher shark population</a:t>
            </a:r>
            <a:endParaRPr sz="2000">
              <a:solidFill>
                <a:schemeClr val="lt1"/>
              </a:solidFill>
              <a:latin typeface="Roboto"/>
              <a:ea typeface="Roboto"/>
              <a:cs typeface="Roboto"/>
              <a:sym typeface="Roboto"/>
            </a:endParaRPr>
          </a:p>
          <a:p>
            <a:pPr indent="-355600" lvl="0" marL="457200" rtl="0" algn="l">
              <a:spcBef>
                <a:spcPts val="1000"/>
              </a:spcBef>
              <a:spcAft>
                <a:spcPts val="0"/>
              </a:spcAft>
              <a:buClr>
                <a:schemeClr val="lt1"/>
              </a:buClr>
              <a:buSzPts val="2000"/>
              <a:buFont typeface="Roboto"/>
              <a:buChar char="●"/>
            </a:pPr>
            <a:r>
              <a:rPr lang="en" sz="2000">
                <a:solidFill>
                  <a:schemeClr val="lt1"/>
                </a:solidFill>
                <a:latin typeface="Roboto"/>
                <a:ea typeface="Roboto"/>
                <a:cs typeface="Roboto"/>
                <a:sym typeface="Roboto"/>
              </a:rPr>
              <a:t>More people in water</a:t>
            </a:r>
            <a:endParaRPr sz="2000">
              <a:solidFill>
                <a:schemeClr val="lt1"/>
              </a:solidFill>
              <a:latin typeface="Roboto"/>
              <a:ea typeface="Roboto"/>
              <a:cs typeface="Roboto"/>
              <a:sym typeface="Roboto"/>
            </a:endParaRPr>
          </a:p>
          <a:p>
            <a:pPr indent="-355600" lvl="0" marL="457200" rtl="0" algn="l">
              <a:spcBef>
                <a:spcPts val="1000"/>
              </a:spcBef>
              <a:spcAft>
                <a:spcPts val="0"/>
              </a:spcAft>
              <a:buClr>
                <a:schemeClr val="lt1"/>
              </a:buClr>
              <a:buSzPts val="2000"/>
              <a:buFont typeface="Roboto"/>
              <a:buChar char="●"/>
            </a:pPr>
            <a:r>
              <a:rPr lang="en" sz="2000">
                <a:solidFill>
                  <a:schemeClr val="lt1"/>
                </a:solidFill>
                <a:latin typeface="Roboto"/>
                <a:ea typeface="Roboto"/>
                <a:cs typeface="Roboto"/>
                <a:sym typeface="Roboto"/>
              </a:rPr>
              <a:t>Specific water conditions </a:t>
            </a:r>
            <a:endParaRPr sz="2000">
              <a:solidFill>
                <a:schemeClr val="lt1"/>
              </a:solidFill>
              <a:latin typeface="Roboto"/>
              <a:ea typeface="Roboto"/>
              <a:cs typeface="Roboto"/>
              <a:sym typeface="Roboto"/>
            </a:endParaRPr>
          </a:p>
          <a:p>
            <a:pPr indent="-355600" lvl="0" marL="457200" rtl="0" algn="l">
              <a:spcBef>
                <a:spcPts val="1000"/>
              </a:spcBef>
              <a:spcAft>
                <a:spcPts val="0"/>
              </a:spcAft>
              <a:buClr>
                <a:schemeClr val="lt1"/>
              </a:buClr>
              <a:buSzPts val="2000"/>
              <a:buFont typeface="Roboto"/>
              <a:buChar char="●"/>
            </a:pPr>
            <a:r>
              <a:rPr lang="en" sz="2000">
                <a:solidFill>
                  <a:schemeClr val="lt1"/>
                </a:solidFill>
                <a:latin typeface="Roboto"/>
                <a:ea typeface="Roboto"/>
                <a:cs typeface="Roboto"/>
                <a:sym typeface="Roboto"/>
              </a:rPr>
              <a:t>Careless/stupid people</a:t>
            </a:r>
            <a:endParaRPr sz="2000">
              <a:solidFill>
                <a:schemeClr val="lt1"/>
              </a:solidFill>
              <a:latin typeface="Roboto"/>
              <a:ea typeface="Roboto"/>
              <a:cs typeface="Roboto"/>
              <a:sym typeface="Roboto"/>
            </a:endParaRPr>
          </a:p>
        </p:txBody>
      </p:sp>
      <p:pic>
        <p:nvPicPr>
          <p:cNvPr id="211" name="Google Shape;211;p30"/>
          <p:cNvPicPr preferRelativeResize="0"/>
          <p:nvPr/>
        </p:nvPicPr>
        <p:blipFill>
          <a:blip r:embed="rId3">
            <a:alphaModFix/>
          </a:blip>
          <a:stretch>
            <a:fillRect/>
          </a:stretch>
        </p:blipFill>
        <p:spPr>
          <a:xfrm>
            <a:off x="0" y="912350"/>
            <a:ext cx="4581550" cy="34361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nvSpPr>
        <p:spPr>
          <a:xfrm>
            <a:off x="5599500" y="1318350"/>
            <a:ext cx="3273900" cy="25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Roboto"/>
                <a:ea typeface="Roboto"/>
                <a:cs typeface="Roboto"/>
                <a:sym typeface="Roboto"/>
              </a:rPr>
              <a:t>Conclusions</a:t>
            </a:r>
            <a:endParaRPr b="1" sz="2500">
              <a:solidFill>
                <a:schemeClr val="lt1"/>
              </a:solidFill>
              <a:latin typeface="Roboto"/>
              <a:ea typeface="Roboto"/>
              <a:cs typeface="Roboto"/>
              <a:sym typeface="Roboto"/>
            </a:endParaRPr>
          </a:p>
          <a:p>
            <a:pPr indent="0" lvl="0" marL="0" rtl="0" algn="l">
              <a:spcBef>
                <a:spcPts val="0"/>
              </a:spcBef>
              <a:spcAft>
                <a:spcPts val="0"/>
              </a:spcAft>
              <a:buNone/>
            </a:pPr>
            <a:r>
              <a:rPr lang="en" sz="2000">
                <a:solidFill>
                  <a:schemeClr val="lt1"/>
                </a:solidFill>
                <a:latin typeface="Roboto"/>
                <a:ea typeface="Roboto"/>
                <a:cs typeface="Roboto"/>
                <a:sym typeface="Roboto"/>
              </a:rPr>
              <a:t>The </a:t>
            </a:r>
            <a:r>
              <a:rPr lang="en" sz="2000">
                <a:solidFill>
                  <a:schemeClr val="lt1"/>
                </a:solidFill>
                <a:latin typeface="Roboto"/>
                <a:ea typeface="Roboto"/>
                <a:cs typeface="Roboto"/>
                <a:sym typeface="Roboto"/>
              </a:rPr>
              <a:t>majority of shark attacks take place in the ocean in warm waters - subtropical zones (25-35°) lead the way with tropical zones not far behind (&lt;25).</a:t>
            </a:r>
            <a:endParaRPr sz="2000">
              <a:solidFill>
                <a:schemeClr val="lt1"/>
              </a:solidFill>
              <a:latin typeface="Roboto"/>
              <a:ea typeface="Roboto"/>
              <a:cs typeface="Roboto"/>
              <a:sym typeface="Roboto"/>
            </a:endParaRPr>
          </a:p>
          <a:p>
            <a:pPr indent="0" lvl="0" marL="0" rtl="0" algn="l">
              <a:spcBef>
                <a:spcPts val="0"/>
              </a:spcBef>
              <a:spcAft>
                <a:spcPts val="0"/>
              </a:spcAft>
              <a:buNone/>
            </a:pPr>
            <a:r>
              <a:t/>
            </a:r>
            <a:endParaRPr sz="2000">
              <a:solidFill>
                <a:schemeClr val="lt1"/>
              </a:solidFill>
              <a:latin typeface="Roboto"/>
              <a:ea typeface="Roboto"/>
              <a:cs typeface="Roboto"/>
              <a:sym typeface="Roboto"/>
            </a:endParaRPr>
          </a:p>
          <a:p>
            <a:pPr indent="0" lvl="0" marL="0" rtl="0" algn="l">
              <a:spcBef>
                <a:spcPts val="0"/>
              </a:spcBef>
              <a:spcAft>
                <a:spcPts val="0"/>
              </a:spcAft>
              <a:buNone/>
            </a:pPr>
            <a:r>
              <a:t/>
            </a:r>
            <a:endParaRPr sz="2000">
              <a:solidFill>
                <a:schemeClr val="lt1"/>
              </a:solidFill>
              <a:latin typeface="Roboto"/>
              <a:ea typeface="Roboto"/>
              <a:cs typeface="Roboto"/>
              <a:sym typeface="Roboto"/>
            </a:endParaRPr>
          </a:p>
        </p:txBody>
      </p:sp>
      <p:pic>
        <p:nvPicPr>
          <p:cNvPr id="217" name="Google Shape;217;p31"/>
          <p:cNvPicPr preferRelativeResize="0"/>
          <p:nvPr/>
        </p:nvPicPr>
        <p:blipFill>
          <a:blip r:embed="rId3">
            <a:alphaModFix/>
          </a:blip>
          <a:stretch>
            <a:fillRect/>
          </a:stretch>
        </p:blipFill>
        <p:spPr>
          <a:xfrm>
            <a:off x="0" y="586238"/>
            <a:ext cx="5294701" cy="3971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Our Data</a:t>
            </a:r>
            <a:endParaRPr/>
          </a:p>
        </p:txBody>
      </p:sp>
      <p:sp>
        <p:nvSpPr>
          <p:cNvPr id="93" name="Google Shape;93;p14"/>
          <p:cNvSpPr txBox="1"/>
          <p:nvPr>
            <p:ph idx="4294967295" type="body"/>
          </p:nvPr>
        </p:nvSpPr>
        <p:spPr>
          <a:xfrm>
            <a:off x="311700" y="1229975"/>
            <a:ext cx="85206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50">
                <a:solidFill>
                  <a:srgbClr val="565656"/>
                </a:solidFill>
                <a:highlight>
                  <a:srgbClr val="FFFFFF"/>
                </a:highlight>
              </a:rPr>
              <a:t>Data was retrieved from </a:t>
            </a:r>
            <a:r>
              <a:rPr lang="en" sz="1350" u="sng">
                <a:solidFill>
                  <a:schemeClr val="hlink"/>
                </a:solidFill>
                <a:highlight>
                  <a:srgbClr val="FFFFFF"/>
                </a:highlight>
                <a:hlinkClick r:id="rId3"/>
              </a:rPr>
              <a:t>opendatasoft.com</a:t>
            </a:r>
            <a:r>
              <a:rPr lang="en" sz="1350">
                <a:solidFill>
                  <a:srgbClr val="565656"/>
                </a:solidFill>
                <a:highlight>
                  <a:srgbClr val="FFFFFF"/>
                </a:highlight>
              </a:rPr>
              <a:t>. According to their website: </a:t>
            </a:r>
            <a:endParaRPr sz="1350">
              <a:solidFill>
                <a:srgbClr val="565656"/>
              </a:solidFill>
              <a:highlight>
                <a:srgbClr val="FFFFFF"/>
              </a:highlight>
            </a:endParaRPr>
          </a:p>
          <a:p>
            <a:pPr indent="-314325" lvl="0" marL="457200" rtl="0" algn="l">
              <a:lnSpc>
                <a:spcPct val="100000"/>
              </a:lnSpc>
              <a:spcBef>
                <a:spcPts val="0"/>
              </a:spcBef>
              <a:spcAft>
                <a:spcPts val="0"/>
              </a:spcAft>
              <a:buClr>
                <a:srgbClr val="565656"/>
              </a:buClr>
              <a:buSzPts val="1350"/>
              <a:buChar char="●"/>
            </a:pPr>
            <a:r>
              <a:rPr lang="en" sz="1350">
                <a:solidFill>
                  <a:srgbClr val="565656"/>
                </a:solidFill>
                <a:highlight>
                  <a:srgbClr val="FFFFFF"/>
                </a:highlight>
              </a:rPr>
              <a:t>Opendatasoft provides a powerful all-in-one platform for everyone to rapidly build and spread compelling data experiences.</a:t>
            </a:r>
            <a:endParaRPr sz="1350">
              <a:solidFill>
                <a:srgbClr val="565656"/>
              </a:solidFill>
              <a:highlight>
                <a:srgbClr val="FFFFFF"/>
              </a:highlight>
            </a:endParaRPr>
          </a:p>
          <a:p>
            <a:pPr indent="-314325" lvl="0" marL="457200" rtl="0" algn="l">
              <a:spcBef>
                <a:spcPts val="0"/>
              </a:spcBef>
              <a:spcAft>
                <a:spcPts val="0"/>
              </a:spcAft>
              <a:buClr>
                <a:srgbClr val="565656"/>
              </a:buClr>
              <a:buSzPts val="1350"/>
              <a:buChar char="●"/>
            </a:pPr>
            <a:r>
              <a:rPr lang="en" sz="1350">
                <a:solidFill>
                  <a:srgbClr val="565656"/>
                </a:solidFill>
                <a:highlight>
                  <a:srgbClr val="FFFFFF"/>
                </a:highlight>
              </a:rPr>
              <a:t>We believe in data democratization. Everyone benefits when it is easy to share and use data-driven information in our professional and personal lives.</a:t>
            </a:r>
            <a:endParaRPr sz="1350">
              <a:solidFill>
                <a:srgbClr val="565656"/>
              </a:solidFill>
              <a:highlight>
                <a:srgbClr val="FFFFFF"/>
              </a:highlight>
            </a:endParaRPr>
          </a:p>
          <a:p>
            <a:pPr indent="0" lvl="0" marL="0" rtl="0" algn="l">
              <a:spcBef>
                <a:spcPts val="1600"/>
              </a:spcBef>
              <a:spcAft>
                <a:spcPts val="0"/>
              </a:spcAft>
              <a:buNone/>
            </a:pPr>
            <a:r>
              <a:rPr lang="en" sz="1350">
                <a:solidFill>
                  <a:srgbClr val="565656"/>
                </a:solidFill>
                <a:highlight>
                  <a:srgbClr val="FFFFFF"/>
                </a:highlight>
              </a:rPr>
              <a:t>About this specific dataset:</a:t>
            </a:r>
            <a:endParaRPr sz="1350">
              <a:solidFill>
                <a:srgbClr val="565656"/>
              </a:solidFill>
              <a:highlight>
                <a:srgbClr val="FFFFFF"/>
              </a:highlight>
            </a:endParaRPr>
          </a:p>
          <a:p>
            <a:pPr indent="-314325" lvl="0" marL="457200" rtl="0" algn="l">
              <a:spcBef>
                <a:spcPts val="0"/>
              </a:spcBef>
              <a:spcAft>
                <a:spcPts val="0"/>
              </a:spcAft>
              <a:buClr>
                <a:srgbClr val="565656"/>
              </a:buClr>
              <a:buSzPts val="1350"/>
              <a:buChar char="●"/>
            </a:pPr>
            <a:r>
              <a:rPr lang="en" sz="1350">
                <a:solidFill>
                  <a:srgbClr val="565656"/>
                </a:solidFill>
                <a:highlight>
                  <a:srgbClr val="FFFFFF"/>
                </a:highlight>
              </a:rPr>
              <a:t>All of the data on this site comes from the Global Shark Attack File (GSAF), a spreadsheet of human/shark interactions, compiled by the Shark Research Institute.</a:t>
            </a:r>
            <a:endParaRPr sz="1350">
              <a:solidFill>
                <a:srgbClr val="565656"/>
              </a:solidFill>
              <a:highlight>
                <a:srgbClr val="FFFFFF"/>
              </a:highlight>
            </a:endParaRPr>
          </a:p>
          <a:p>
            <a:pPr indent="0" lvl="0" marL="0" rtl="0" algn="l">
              <a:spcBef>
                <a:spcPts val="1600"/>
              </a:spcBef>
              <a:spcAft>
                <a:spcPts val="0"/>
              </a:spcAft>
              <a:buNone/>
            </a:pPr>
            <a:r>
              <a:rPr lang="en" sz="1350">
                <a:solidFill>
                  <a:srgbClr val="565656"/>
                </a:solidFill>
                <a:highlight>
                  <a:srgbClr val="FFFFFF"/>
                </a:highlight>
              </a:rPr>
              <a:t>We found the data through an internet </a:t>
            </a:r>
            <a:r>
              <a:rPr lang="en" sz="1350">
                <a:solidFill>
                  <a:srgbClr val="565656"/>
                </a:solidFill>
                <a:highlight>
                  <a:srgbClr val="FFFFFF"/>
                </a:highlight>
              </a:rPr>
              <a:t>search and selected what appeared to be the most up-to-date and reliable data set about human encounters with sharks.</a:t>
            </a:r>
            <a:endParaRPr sz="1350">
              <a:solidFill>
                <a:srgbClr val="565656"/>
              </a:solidFill>
              <a:highlight>
                <a:srgbClr val="FFFFFF"/>
              </a:highlight>
            </a:endParaRPr>
          </a:p>
          <a:p>
            <a:pPr indent="0" lvl="0" marL="0" rtl="0" algn="l">
              <a:spcBef>
                <a:spcPts val="1600"/>
              </a:spcBef>
              <a:spcAft>
                <a:spcPts val="1600"/>
              </a:spcAft>
              <a:buNone/>
            </a:pPr>
            <a:r>
              <a:rPr lang="en" sz="1350">
                <a:solidFill>
                  <a:srgbClr val="565656"/>
                </a:solidFill>
                <a:highlight>
                  <a:srgbClr val="FFFFFF"/>
                </a:highlight>
              </a:rPr>
              <a:t>Coordinates from locations were obtained through the Geoapify API.</a:t>
            </a:r>
            <a:endParaRPr sz="1350">
              <a:solidFill>
                <a:srgbClr val="565656"/>
              </a:solidFill>
              <a:highlight>
                <a:srgbClr val="FFFFFF"/>
              </a:highlight>
            </a:endParaRPr>
          </a:p>
        </p:txBody>
      </p:sp>
      <p:sp>
        <p:nvSpPr>
          <p:cNvPr id="94" name="Google Shape;94;p14"/>
          <p:cNvSpPr txBox="1"/>
          <p:nvPr>
            <p:ph type="title"/>
          </p:nvPr>
        </p:nvSpPr>
        <p:spPr>
          <a:xfrm>
            <a:off x="448850" y="573225"/>
            <a:ext cx="8520600" cy="6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About Our Data</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avoid being attacked by a shark</a:t>
            </a:r>
            <a:endParaRPr/>
          </a:p>
        </p:txBody>
      </p:sp>
      <p:grpSp>
        <p:nvGrpSpPr>
          <p:cNvPr id="223" name="Google Shape;223;p32"/>
          <p:cNvGrpSpPr/>
          <p:nvPr/>
        </p:nvGrpSpPr>
        <p:grpSpPr>
          <a:xfrm>
            <a:off x="431925" y="1304875"/>
            <a:ext cx="2628925" cy="3416400"/>
            <a:chOff x="431925" y="1304875"/>
            <a:chExt cx="2628925" cy="3416400"/>
          </a:xfrm>
        </p:grpSpPr>
        <p:sp>
          <p:nvSpPr>
            <p:cNvPr id="224" name="Google Shape;224;p32"/>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32"/>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Overview</a:t>
            </a:r>
            <a:endParaRPr>
              <a:solidFill>
                <a:schemeClr val="lt1"/>
              </a:solidFill>
            </a:endParaRPr>
          </a:p>
        </p:txBody>
      </p:sp>
      <p:sp>
        <p:nvSpPr>
          <p:cNvPr id="227" name="Google Shape;227;p32"/>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Sharks live in the ocean; humans do not. </a:t>
            </a:r>
            <a:endParaRPr sz="1300"/>
          </a:p>
          <a:p>
            <a:pPr indent="0" lvl="0" marL="0" rtl="0" algn="l">
              <a:spcBef>
                <a:spcPts val="1600"/>
              </a:spcBef>
              <a:spcAft>
                <a:spcPts val="1600"/>
              </a:spcAft>
              <a:buNone/>
            </a:pPr>
            <a:r>
              <a:rPr lang="en" sz="1300"/>
              <a:t>The data suggests that the simplest way to avoid being attacked by a shark is to stay out of their environment. That’s especially true for men, as men are attacked far more than women.</a:t>
            </a:r>
            <a:endParaRPr sz="1300"/>
          </a:p>
        </p:txBody>
      </p:sp>
      <p:grpSp>
        <p:nvGrpSpPr>
          <p:cNvPr id="228" name="Google Shape;228;p32"/>
          <p:cNvGrpSpPr/>
          <p:nvPr/>
        </p:nvGrpSpPr>
        <p:grpSpPr>
          <a:xfrm>
            <a:off x="3320450" y="1304875"/>
            <a:ext cx="2632500" cy="3416400"/>
            <a:chOff x="3320450" y="1304875"/>
            <a:chExt cx="2632500" cy="3416400"/>
          </a:xfrm>
        </p:grpSpPr>
        <p:sp>
          <p:nvSpPr>
            <p:cNvPr id="229" name="Google Shape;229;p32"/>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32"/>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majority of reported shark attacks are unprovoked; it’s not enough to just be nice to them. </a:t>
            </a:r>
            <a:endParaRPr sz="1300"/>
          </a:p>
          <a:p>
            <a:pPr indent="0" lvl="0" marL="0" rtl="0" algn="l">
              <a:spcBef>
                <a:spcPts val="1600"/>
              </a:spcBef>
              <a:spcAft>
                <a:spcPts val="1600"/>
              </a:spcAft>
              <a:buNone/>
            </a:pPr>
            <a:r>
              <a:rPr lang="en" sz="1300"/>
              <a:t>Certain activities are associated with more attacks, so – if you are in waters that may have sharks – it is advised to minimize activities that </a:t>
            </a:r>
            <a:r>
              <a:rPr lang="en" sz="1300"/>
              <a:t>could excite sharks, such as splashing at the surface</a:t>
            </a:r>
            <a:r>
              <a:rPr lang="en" sz="1300"/>
              <a:t>.</a:t>
            </a:r>
            <a:endParaRPr sz="1300"/>
          </a:p>
        </p:txBody>
      </p:sp>
      <p:grpSp>
        <p:nvGrpSpPr>
          <p:cNvPr id="232" name="Google Shape;232;p32"/>
          <p:cNvGrpSpPr/>
          <p:nvPr/>
        </p:nvGrpSpPr>
        <p:grpSpPr>
          <a:xfrm>
            <a:off x="6212550" y="1304875"/>
            <a:ext cx="2632500" cy="3416400"/>
            <a:chOff x="6212550" y="1304875"/>
            <a:chExt cx="2632500" cy="3416400"/>
          </a:xfrm>
        </p:grpSpPr>
        <p:sp>
          <p:nvSpPr>
            <p:cNvPr id="233" name="Google Shape;233;p32"/>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32"/>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Temperature</a:t>
            </a:r>
            <a:endParaRPr>
              <a:solidFill>
                <a:schemeClr val="lt1"/>
              </a:solidFill>
            </a:endParaRPr>
          </a:p>
        </p:txBody>
      </p:sp>
      <p:sp>
        <p:nvSpPr>
          <p:cNvPr id="236" name="Google Shape;236;p32"/>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Several of our conclusions associate shark attacks with warmer temperatures: attacks are more common in warm months, in the middle of the day, and in warmer climates. </a:t>
            </a:r>
            <a:endParaRPr sz="1300"/>
          </a:p>
          <a:p>
            <a:pPr indent="0" lvl="0" marL="0" rtl="0" algn="l">
              <a:spcBef>
                <a:spcPts val="1600"/>
              </a:spcBef>
              <a:spcAft>
                <a:spcPts val="1600"/>
              </a:spcAft>
              <a:buNone/>
            </a:pPr>
            <a:r>
              <a:rPr lang="en" sz="1300"/>
              <a:t>Take extra care when around water during the warmer parts of the year.</a:t>
            </a:r>
            <a:endParaRPr sz="1300"/>
          </a:p>
        </p:txBody>
      </p:sp>
      <p:sp>
        <p:nvSpPr>
          <p:cNvPr id="237" name="Google Shape;237;p32"/>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How to act</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research opportunities</a:t>
            </a:r>
            <a:endParaRPr/>
          </a:p>
        </p:txBody>
      </p:sp>
      <p:grpSp>
        <p:nvGrpSpPr>
          <p:cNvPr id="243" name="Google Shape;243;p33"/>
          <p:cNvGrpSpPr/>
          <p:nvPr/>
        </p:nvGrpSpPr>
        <p:grpSpPr>
          <a:xfrm>
            <a:off x="431925" y="1304875"/>
            <a:ext cx="2628925" cy="3416400"/>
            <a:chOff x="431925" y="1304875"/>
            <a:chExt cx="2628925" cy="3416400"/>
          </a:xfrm>
        </p:grpSpPr>
        <p:sp>
          <p:nvSpPr>
            <p:cNvPr id="244" name="Google Shape;244;p33"/>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3"/>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Sex disparities</a:t>
            </a:r>
            <a:endParaRPr>
              <a:solidFill>
                <a:schemeClr val="lt1"/>
              </a:solidFill>
            </a:endParaRPr>
          </a:p>
        </p:txBody>
      </p:sp>
      <p:sp>
        <p:nvSpPr>
          <p:cNvPr id="247" name="Google Shape;247;p33"/>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Why do sharks attack men more? Are men more likely to participate in </a:t>
            </a:r>
            <a:r>
              <a:rPr lang="en" sz="1300"/>
              <a:t>activities</a:t>
            </a:r>
            <a:r>
              <a:rPr lang="en" sz="1300"/>
              <a:t> that attract sharks? Do men spend more time in the water? Has the disparity changed over time as women’s rights have improved?</a:t>
            </a:r>
            <a:endParaRPr sz="1300"/>
          </a:p>
        </p:txBody>
      </p:sp>
      <p:grpSp>
        <p:nvGrpSpPr>
          <p:cNvPr id="248" name="Google Shape;248;p33"/>
          <p:cNvGrpSpPr/>
          <p:nvPr/>
        </p:nvGrpSpPr>
        <p:grpSpPr>
          <a:xfrm>
            <a:off x="3320450" y="1304875"/>
            <a:ext cx="2632500" cy="3416400"/>
            <a:chOff x="3320450" y="1304875"/>
            <a:chExt cx="2632500" cy="3416400"/>
          </a:xfrm>
        </p:grpSpPr>
        <p:sp>
          <p:nvSpPr>
            <p:cNvPr id="249" name="Google Shape;249;p33"/>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3"/>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Does the data show activities that </a:t>
            </a:r>
            <a:r>
              <a:rPr lang="en" sz="1300"/>
              <a:t>attract</a:t>
            </a:r>
            <a:r>
              <a:rPr lang="en" sz="1300"/>
              <a:t> sharks lead to more attacks, or does the data just show the most common activities human engage in within a shark’s habitat?</a:t>
            </a:r>
            <a:endParaRPr sz="1300"/>
          </a:p>
          <a:p>
            <a:pPr indent="0" lvl="0" marL="0" rtl="0" algn="l">
              <a:spcBef>
                <a:spcPts val="1600"/>
              </a:spcBef>
              <a:spcAft>
                <a:spcPts val="1600"/>
              </a:spcAft>
              <a:buNone/>
            </a:pPr>
            <a:r>
              <a:rPr lang="en" sz="1300"/>
              <a:t>Are there activities that keep sharks away?</a:t>
            </a:r>
            <a:endParaRPr sz="1300"/>
          </a:p>
        </p:txBody>
      </p:sp>
      <p:grpSp>
        <p:nvGrpSpPr>
          <p:cNvPr id="252" name="Google Shape;252;p33"/>
          <p:cNvGrpSpPr/>
          <p:nvPr/>
        </p:nvGrpSpPr>
        <p:grpSpPr>
          <a:xfrm>
            <a:off x="6212550" y="1304875"/>
            <a:ext cx="2632500" cy="3416400"/>
            <a:chOff x="6212550" y="1304875"/>
            <a:chExt cx="2632500" cy="3416400"/>
          </a:xfrm>
        </p:grpSpPr>
        <p:sp>
          <p:nvSpPr>
            <p:cNvPr id="253" name="Google Shape;253;p33"/>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3"/>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Temperature</a:t>
            </a:r>
            <a:endParaRPr>
              <a:solidFill>
                <a:schemeClr val="lt1"/>
              </a:solidFill>
            </a:endParaRPr>
          </a:p>
        </p:txBody>
      </p:sp>
      <p:sp>
        <p:nvSpPr>
          <p:cNvPr id="256" name="Google Shape;256;p33"/>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Are sharks more likely to attack in warm weather, or is that just the most likely place for humans and sharks to cross paths? Are people as likely to be attacked by sharks in colder waters, but – because people spend less time in cold water – the data is skewed?</a:t>
            </a:r>
            <a:endParaRPr sz="1300"/>
          </a:p>
          <a:p>
            <a:pPr indent="0" lvl="0" marL="0" rtl="0" algn="l">
              <a:spcBef>
                <a:spcPts val="1600"/>
              </a:spcBef>
              <a:spcAft>
                <a:spcPts val="1600"/>
              </a:spcAft>
              <a:buNone/>
            </a:pPr>
            <a:r>
              <a:t/>
            </a:r>
            <a:endParaRPr sz="1300"/>
          </a:p>
        </p:txBody>
      </p:sp>
      <p:sp>
        <p:nvSpPr>
          <p:cNvPr id="257" name="Google Shape;257;p33"/>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Activities</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00" name="Google Shape;100;p15"/>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we really know about shark attacks? </a:t>
            </a:r>
            <a:endParaRPr/>
          </a:p>
        </p:txBody>
      </p:sp>
      <p:sp>
        <p:nvSpPr>
          <p:cNvPr id="101" name="Google Shape;101;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sz="1400"/>
              <a:t>Are there differences between sexes when it comes to shark attacks?</a:t>
            </a:r>
            <a:endParaRPr sz="1400"/>
          </a:p>
          <a:p>
            <a:pPr indent="-317500" lvl="0" marL="457200" rtl="0" algn="l">
              <a:spcBef>
                <a:spcPts val="0"/>
              </a:spcBef>
              <a:spcAft>
                <a:spcPts val="0"/>
              </a:spcAft>
              <a:buSzPts val="1400"/>
              <a:buAutoNum type="arabicPeriod"/>
            </a:pPr>
            <a:r>
              <a:rPr lang="en" sz="1400"/>
              <a:t>What activities are associated with shark attacks?</a:t>
            </a:r>
            <a:endParaRPr sz="1400"/>
          </a:p>
          <a:p>
            <a:pPr indent="-317500" lvl="0" marL="457200" rtl="0" algn="l">
              <a:spcBef>
                <a:spcPts val="0"/>
              </a:spcBef>
              <a:spcAft>
                <a:spcPts val="0"/>
              </a:spcAft>
              <a:buSzPts val="1400"/>
              <a:buAutoNum type="arabicPeriod"/>
            </a:pPr>
            <a:r>
              <a:rPr lang="en" sz="1400"/>
              <a:t>What time of day / year has the most attacks?</a:t>
            </a:r>
            <a:endParaRPr sz="1400"/>
          </a:p>
          <a:p>
            <a:pPr indent="-317500" lvl="0" marL="457200" rtl="0" algn="l">
              <a:spcBef>
                <a:spcPts val="0"/>
              </a:spcBef>
              <a:spcAft>
                <a:spcPts val="0"/>
              </a:spcAft>
              <a:buSzPts val="1400"/>
              <a:buAutoNum type="arabicPeriod"/>
            </a:pPr>
            <a:r>
              <a:rPr lang="en" sz="1400"/>
              <a:t>Where do sharks attack most frequently?</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5" name="Shape 105"/>
        <p:cNvGrpSpPr/>
        <p:nvPr/>
      </p:nvGrpSpPr>
      <p:grpSpPr>
        <a:xfrm>
          <a:off x="0" y="0"/>
          <a:ext cx="0" cy="0"/>
          <a:chOff x="0" y="0"/>
          <a:chExt cx="0" cy="0"/>
        </a:xfrm>
      </p:grpSpPr>
      <p:sp>
        <p:nvSpPr>
          <p:cNvPr id="106" name="Google Shape;106;p1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07" name="Google Shape;107;p16"/>
          <p:cNvSpPr txBox="1"/>
          <p:nvPr/>
        </p:nvSpPr>
        <p:spPr>
          <a:xfrm>
            <a:off x="520825" y="242050"/>
            <a:ext cx="8093400" cy="44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Outrageous Outliers</a:t>
            </a:r>
            <a:endParaRPr b="1" sz="3000">
              <a:solidFill>
                <a:schemeClr val="dk1"/>
              </a:solidFill>
              <a:latin typeface="Roboto"/>
              <a:ea typeface="Roboto"/>
              <a:cs typeface="Roboto"/>
              <a:sym typeface="Roboto"/>
            </a:endParaRPr>
          </a:p>
          <a:p>
            <a:pPr indent="0" lvl="0" marL="0" rtl="0" algn="l">
              <a:spcBef>
                <a:spcPts val="0"/>
              </a:spcBef>
              <a:spcAft>
                <a:spcPts val="0"/>
              </a:spcAft>
              <a:buNone/>
            </a:pPr>
            <a:r>
              <a:t/>
            </a:r>
            <a:endParaRPr b="1" sz="3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The first reported shark attack (listed as 5 BCE): “Aboriginal rock carving depicts man being attacked by a shark”</a:t>
            </a:r>
            <a:endParaRPr sz="2000">
              <a:solidFill>
                <a:schemeClr val="dk1"/>
              </a:solidFill>
              <a:latin typeface="Roboto"/>
              <a:ea typeface="Roboto"/>
              <a:cs typeface="Roboto"/>
              <a:sym typeface="Roboto"/>
            </a:endParaRPr>
          </a:p>
          <a:p>
            <a:pPr indent="-355600" lvl="0" marL="457200" rtl="0" algn="l">
              <a:spcBef>
                <a:spcPts val="1000"/>
              </a:spcBef>
              <a:spcAft>
                <a:spcPts val="0"/>
              </a:spcAft>
              <a:buClr>
                <a:schemeClr val="dk1"/>
              </a:buClr>
              <a:buSzPts val="2000"/>
              <a:buFont typeface="Roboto"/>
              <a:buChar char="●"/>
            </a:pPr>
            <a:r>
              <a:rPr lang="en" sz="2000">
                <a:solidFill>
                  <a:schemeClr val="dk1"/>
                </a:solidFill>
                <a:latin typeface="Roboto"/>
                <a:ea typeface="Roboto"/>
                <a:cs typeface="Roboto"/>
                <a:sym typeface="Roboto"/>
              </a:rPr>
              <a:t>Jackass cast member Sean McInerney (aka “Poopies”) – while filming for Shark Week on the Discovery Channel – attempted to jump a shark on a wakeboard and fell into a crowd of sharks. He was bit on the hand.</a:t>
            </a:r>
            <a:endParaRPr sz="2000">
              <a:solidFill>
                <a:schemeClr val="dk1"/>
              </a:solidFill>
              <a:latin typeface="Roboto"/>
              <a:ea typeface="Roboto"/>
              <a:cs typeface="Roboto"/>
              <a:sym typeface="Roboto"/>
            </a:endParaRPr>
          </a:p>
          <a:p>
            <a:pPr indent="-355600" lvl="0" marL="457200" rtl="0" algn="l">
              <a:spcBef>
                <a:spcPts val="1000"/>
              </a:spcBef>
              <a:spcAft>
                <a:spcPts val="0"/>
              </a:spcAft>
              <a:buClr>
                <a:schemeClr val="dk1"/>
              </a:buClr>
              <a:buSzPts val="2000"/>
              <a:buFont typeface="Roboto"/>
              <a:buChar char="●"/>
            </a:pPr>
            <a:r>
              <a:rPr lang="en" sz="2000">
                <a:solidFill>
                  <a:schemeClr val="dk1"/>
                </a:solidFill>
                <a:latin typeface="Roboto"/>
                <a:ea typeface="Roboto"/>
                <a:cs typeface="Roboto"/>
                <a:sym typeface="Roboto"/>
              </a:rPr>
              <a:t>At the 1996 St. Louis Boat and Sports Show, Kathi Peters was bit by a nurse shark while swimming in a 9000 gallon tank. The name of this </a:t>
            </a:r>
            <a:r>
              <a:rPr b="1" i="1" lang="en" sz="2000">
                <a:solidFill>
                  <a:schemeClr val="dk1"/>
                </a:solidFill>
                <a:latin typeface="Roboto"/>
                <a:ea typeface="Roboto"/>
                <a:cs typeface="Roboto"/>
                <a:sym typeface="Roboto"/>
              </a:rPr>
              <a:t>evil</a:t>
            </a:r>
            <a:r>
              <a:rPr lang="en" sz="2000">
                <a:solidFill>
                  <a:schemeClr val="dk1"/>
                </a:solidFill>
                <a:latin typeface="Roboto"/>
                <a:ea typeface="Roboto"/>
                <a:cs typeface="Roboto"/>
                <a:sym typeface="Roboto"/>
              </a:rPr>
              <a:t> shark was Bob the Shark!</a:t>
            </a:r>
            <a:endParaRPr sz="20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2880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Analysis Process</a:t>
            </a:r>
            <a:endParaRPr/>
          </a:p>
        </p:txBody>
      </p:sp>
      <p:sp>
        <p:nvSpPr>
          <p:cNvPr id="113" name="Google Shape;113;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1000"/>
              </a:spcBef>
              <a:spcAft>
                <a:spcPts val="0"/>
              </a:spcAft>
              <a:buSzPts val="1800"/>
              <a:buChar char="●"/>
            </a:pPr>
            <a:r>
              <a:rPr lang="en"/>
              <a:t>Clean the data</a:t>
            </a:r>
            <a:endParaRPr/>
          </a:p>
          <a:p>
            <a:pPr indent="-342900" lvl="0" marL="457200" rtl="0" algn="l">
              <a:spcBef>
                <a:spcPts val="1600"/>
              </a:spcBef>
              <a:spcAft>
                <a:spcPts val="0"/>
              </a:spcAft>
              <a:buSzPts val="1800"/>
              <a:buChar char="●"/>
            </a:pPr>
            <a:r>
              <a:rPr lang="en"/>
              <a:t>Divide the questions/topics</a:t>
            </a:r>
            <a:endParaRPr/>
          </a:p>
          <a:p>
            <a:pPr indent="-342900" lvl="0" marL="457200" rtl="0" algn="l">
              <a:spcBef>
                <a:spcPts val="1000"/>
              </a:spcBef>
              <a:spcAft>
                <a:spcPts val="0"/>
              </a:spcAft>
              <a:buSzPts val="1800"/>
              <a:buChar char="●"/>
            </a:pPr>
            <a:r>
              <a:rPr lang="en"/>
              <a:t>Clean the data some more</a:t>
            </a:r>
            <a:endParaRPr/>
          </a:p>
          <a:p>
            <a:pPr indent="-342900" lvl="0" marL="457200" rtl="0" algn="l">
              <a:spcBef>
                <a:spcPts val="1000"/>
              </a:spcBef>
              <a:spcAft>
                <a:spcPts val="1600"/>
              </a:spcAft>
              <a:buSzPts val="1800"/>
              <a:buChar char="●"/>
            </a:pPr>
            <a:r>
              <a:rPr lang="en"/>
              <a:t>Analyze the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and Cleanup</a:t>
            </a:r>
            <a:endParaRPr/>
          </a:p>
        </p:txBody>
      </p:sp>
      <p:sp>
        <p:nvSpPr>
          <p:cNvPr id="119" name="Google Shape;119;p18"/>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 name="Google Shape;120;p18"/>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1</a:t>
            </a:r>
            <a:endParaRPr>
              <a:solidFill>
                <a:schemeClr val="lt1"/>
              </a:solidFill>
            </a:endParaRPr>
          </a:p>
        </p:txBody>
      </p:sp>
      <p:sp>
        <p:nvSpPr>
          <p:cNvPr id="121" name="Google Shape;121;p18"/>
          <p:cNvSpPr txBox="1"/>
          <p:nvPr>
            <p:ph idx="4294967295" type="body"/>
          </p:nvPr>
        </p:nvSpPr>
        <p:spPr>
          <a:xfrm>
            <a:off x="432350" y="2070575"/>
            <a:ext cx="2471700" cy="26508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600"/>
              <a:t>Data entry errors</a:t>
            </a:r>
            <a:endParaRPr b="1" sz="1600"/>
          </a:p>
          <a:p>
            <a:pPr indent="-101600" lvl="0" marL="228600" rtl="0" algn="l">
              <a:spcBef>
                <a:spcPts val="800"/>
              </a:spcBef>
              <a:spcAft>
                <a:spcPts val="0"/>
              </a:spcAft>
              <a:buSzPts val="1600"/>
              <a:buChar char="●"/>
            </a:pPr>
            <a:r>
              <a:rPr lang="en" sz="1600"/>
              <a:t>  Mistyped words, dates, and times</a:t>
            </a:r>
            <a:endParaRPr sz="1600"/>
          </a:p>
          <a:p>
            <a:pPr indent="-101600" lvl="0" marL="228600" rtl="0" algn="l">
              <a:spcBef>
                <a:spcPts val="0"/>
              </a:spcBef>
              <a:spcAft>
                <a:spcPts val="0"/>
              </a:spcAft>
              <a:buSzPts val="1600"/>
              <a:buChar char="●"/>
            </a:pPr>
            <a:r>
              <a:rPr lang="en" sz="1600"/>
              <a:t>  Inconsistent descriptions</a:t>
            </a:r>
            <a:endParaRPr sz="1600"/>
          </a:p>
          <a:p>
            <a:pPr indent="0" lvl="0" marL="0" rtl="0" algn="l">
              <a:spcBef>
                <a:spcPts val="800"/>
              </a:spcBef>
              <a:spcAft>
                <a:spcPts val="800"/>
              </a:spcAft>
              <a:buNone/>
            </a:pPr>
            <a:r>
              <a:rPr lang="en" sz="1600"/>
              <a:t>Lots of string replacing and some categorizing of data</a:t>
            </a:r>
            <a:endParaRPr sz="1600"/>
          </a:p>
        </p:txBody>
      </p:sp>
      <p:sp>
        <p:nvSpPr>
          <p:cNvPr id="122" name="Google Shape;122;p18"/>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 name="Google Shape;123;p18"/>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124" name="Google Shape;124;p18"/>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Finding latitude and longitude</a:t>
            </a:r>
            <a:endParaRPr b="1" sz="1600"/>
          </a:p>
          <a:p>
            <a:pPr indent="0" lvl="0" marL="0" rtl="0" algn="l">
              <a:spcBef>
                <a:spcPts val="800"/>
              </a:spcBef>
              <a:spcAft>
                <a:spcPts val="800"/>
              </a:spcAft>
              <a:buNone/>
            </a:pPr>
            <a:r>
              <a:rPr lang="en" sz="1600"/>
              <a:t>Inconsistent location information had to be parsed and reassembled multiple ways to find reliable coordinate data</a:t>
            </a:r>
            <a:endParaRPr sz="1600"/>
          </a:p>
        </p:txBody>
      </p:sp>
      <p:sp>
        <p:nvSpPr>
          <p:cNvPr id="125" name="Google Shape;125;p18"/>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6" name="Google Shape;126;p18"/>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127" name="Google Shape;127;p18"/>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When to quit cleaning</a:t>
            </a:r>
            <a:endParaRPr b="1" sz="1600"/>
          </a:p>
          <a:p>
            <a:pPr indent="0" lvl="0" marL="0" rtl="0" algn="l">
              <a:spcBef>
                <a:spcPts val="800"/>
              </a:spcBef>
              <a:spcAft>
                <a:spcPts val="800"/>
              </a:spcAft>
              <a:buNone/>
            </a:pPr>
            <a:r>
              <a:rPr lang="en" sz="1600"/>
              <a:t>At some point, we had to decide when to stop cleaning and to discard any remaining erroneous entries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33" name="Google Shape;133;p19"/>
          <p:cNvSpPr txBox="1"/>
          <p:nvPr/>
        </p:nvSpPr>
        <p:spPr>
          <a:xfrm>
            <a:off x="520825" y="242050"/>
            <a:ext cx="8093400" cy="44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Cleaning data</a:t>
            </a:r>
            <a:endParaRPr b="1" sz="3000">
              <a:solidFill>
                <a:schemeClr val="dk1"/>
              </a:solidFill>
              <a:latin typeface="Roboto"/>
              <a:ea typeface="Roboto"/>
              <a:cs typeface="Roboto"/>
              <a:sym typeface="Roboto"/>
            </a:endParaRPr>
          </a:p>
          <a:p>
            <a:pPr indent="-355600" lvl="0" marL="457200" rtl="0" algn="l">
              <a:spcBef>
                <a:spcPts val="1000"/>
              </a:spcBef>
              <a:spcAft>
                <a:spcPts val="0"/>
              </a:spcAft>
              <a:buClr>
                <a:schemeClr val="dk1"/>
              </a:buClr>
              <a:buSzPts val="2000"/>
              <a:buFont typeface="Roboto"/>
              <a:buChar char="●"/>
            </a:pPr>
            <a:r>
              <a:rPr lang="en" sz="2000">
                <a:solidFill>
                  <a:schemeClr val="dk1"/>
                </a:solidFill>
                <a:latin typeface="Roboto"/>
                <a:ea typeface="Roboto"/>
                <a:cs typeface="Roboto"/>
                <a:sym typeface="Roboto"/>
              </a:rPr>
              <a:t>Basic removal of bad/unreliable data</a:t>
            </a:r>
            <a:endParaRPr sz="2000">
              <a:solidFill>
                <a:schemeClr val="dk1"/>
              </a:solidFill>
              <a:latin typeface="Roboto"/>
              <a:ea typeface="Roboto"/>
              <a:cs typeface="Roboto"/>
              <a:sym typeface="Roboto"/>
            </a:endParaRPr>
          </a:p>
          <a:p>
            <a:pPr indent="-355600" lvl="1" marL="914400" rtl="0" algn="l">
              <a:spcBef>
                <a:spcPts val="1000"/>
              </a:spcBef>
              <a:spcAft>
                <a:spcPts val="0"/>
              </a:spcAft>
              <a:buClr>
                <a:schemeClr val="dk1"/>
              </a:buClr>
              <a:buSzPts val="2000"/>
              <a:buFont typeface="Roboto"/>
              <a:buChar char="○"/>
            </a:pPr>
            <a:r>
              <a:rPr lang="en" sz="2000">
                <a:solidFill>
                  <a:schemeClr val="dk1"/>
                </a:solidFill>
                <a:latin typeface="Roboto"/>
                <a:ea typeface="Roboto"/>
                <a:cs typeface="Roboto"/>
                <a:sym typeface="Roboto"/>
              </a:rPr>
              <a:t>Rows with no Date, Year, or Type</a:t>
            </a:r>
            <a:endParaRPr sz="2000">
              <a:solidFill>
                <a:schemeClr val="dk1"/>
              </a:solidFill>
              <a:latin typeface="Roboto"/>
              <a:ea typeface="Roboto"/>
              <a:cs typeface="Roboto"/>
              <a:sym typeface="Roboto"/>
            </a:endParaRPr>
          </a:p>
          <a:p>
            <a:pPr indent="-355600" lvl="1" marL="914400" rtl="0" algn="l">
              <a:spcBef>
                <a:spcPts val="1000"/>
              </a:spcBef>
              <a:spcAft>
                <a:spcPts val="0"/>
              </a:spcAft>
              <a:buClr>
                <a:schemeClr val="dk1"/>
              </a:buClr>
              <a:buSzPts val="2000"/>
              <a:buFont typeface="Roboto"/>
              <a:buChar char="○"/>
            </a:pPr>
            <a:r>
              <a:rPr lang="en" sz="2000">
                <a:solidFill>
                  <a:schemeClr val="dk1"/>
                </a:solidFill>
                <a:latin typeface="Roboto"/>
                <a:ea typeface="Roboto"/>
                <a:cs typeface="Roboto"/>
                <a:sym typeface="Roboto"/>
              </a:rPr>
              <a:t>Types such as: Invalid, Questionable, Unconfirmed, etc.</a:t>
            </a:r>
            <a:endParaRPr sz="2000">
              <a:solidFill>
                <a:schemeClr val="dk1"/>
              </a:solidFill>
              <a:latin typeface="Roboto"/>
              <a:ea typeface="Roboto"/>
              <a:cs typeface="Roboto"/>
              <a:sym typeface="Roboto"/>
            </a:endParaRPr>
          </a:p>
          <a:p>
            <a:pPr indent="-355600" lvl="0" marL="457200" rtl="0" algn="l">
              <a:spcBef>
                <a:spcPts val="1000"/>
              </a:spcBef>
              <a:spcAft>
                <a:spcPts val="0"/>
              </a:spcAft>
              <a:buClr>
                <a:schemeClr val="dk1"/>
              </a:buClr>
              <a:buSzPts val="2000"/>
              <a:buFont typeface="Roboto"/>
              <a:buChar char="●"/>
            </a:pPr>
            <a:r>
              <a:rPr lang="en" sz="2000">
                <a:solidFill>
                  <a:schemeClr val="dk1"/>
                </a:solidFill>
                <a:latin typeface="Roboto"/>
                <a:ea typeface="Roboto"/>
                <a:cs typeface="Roboto"/>
                <a:sym typeface="Roboto"/>
              </a:rPr>
              <a:t>Lots of “replace” logic to replace badly-formatted information</a:t>
            </a:r>
            <a:endParaRPr sz="2000">
              <a:solidFill>
                <a:schemeClr val="dk1"/>
              </a:solidFill>
              <a:latin typeface="Roboto"/>
              <a:ea typeface="Roboto"/>
              <a:cs typeface="Roboto"/>
              <a:sym typeface="Roboto"/>
            </a:endParaRPr>
          </a:p>
          <a:p>
            <a:pPr indent="-355600" lvl="0" marL="457200" rtl="0" algn="l">
              <a:spcBef>
                <a:spcPts val="1000"/>
              </a:spcBef>
              <a:spcAft>
                <a:spcPts val="0"/>
              </a:spcAft>
              <a:buClr>
                <a:schemeClr val="dk1"/>
              </a:buClr>
              <a:buSzPts val="2000"/>
              <a:buFont typeface="Roboto"/>
              <a:buChar char="●"/>
            </a:pPr>
            <a:r>
              <a:rPr lang="en" sz="2000">
                <a:solidFill>
                  <a:schemeClr val="dk1"/>
                </a:solidFill>
                <a:latin typeface="Roboto"/>
                <a:ea typeface="Roboto"/>
                <a:cs typeface="Roboto"/>
                <a:sym typeface="Roboto"/>
              </a:rPr>
              <a:t>Categorize times, activities, and species to account for imprecise details</a:t>
            </a:r>
            <a:endParaRPr sz="2000">
              <a:solidFill>
                <a:schemeClr val="dk1"/>
              </a:solidFill>
              <a:latin typeface="Roboto"/>
              <a:ea typeface="Roboto"/>
              <a:cs typeface="Roboto"/>
              <a:sym typeface="Roboto"/>
            </a:endParaRPr>
          </a:p>
          <a:p>
            <a:pPr indent="-355600" lvl="0" marL="457200" rtl="0" algn="l">
              <a:spcBef>
                <a:spcPts val="1000"/>
              </a:spcBef>
              <a:spcAft>
                <a:spcPts val="0"/>
              </a:spcAft>
              <a:buClr>
                <a:schemeClr val="dk1"/>
              </a:buClr>
              <a:buSzPts val="2000"/>
              <a:buFont typeface="Roboto"/>
              <a:buChar char="●"/>
            </a:pPr>
            <a:r>
              <a:rPr lang="en" sz="2000">
                <a:solidFill>
                  <a:schemeClr val="dk1"/>
                </a:solidFill>
                <a:latin typeface="Roboto"/>
                <a:ea typeface="Roboto"/>
                <a:cs typeface="Roboto"/>
                <a:sym typeface="Roboto"/>
              </a:rPr>
              <a:t>Several loops over available location descriptions to try to find a Geoapify confidence level of 80% or higher for coordinates</a:t>
            </a:r>
            <a:endParaRPr sz="2000">
              <a:solidFill>
                <a:schemeClr val="dk1"/>
              </a:solidFill>
              <a:latin typeface="Roboto"/>
              <a:ea typeface="Roboto"/>
              <a:cs typeface="Roboto"/>
              <a:sym typeface="Roboto"/>
            </a:endParaRPr>
          </a:p>
          <a:p>
            <a:pPr indent="-355600" lvl="0" marL="457200" rtl="0" algn="l">
              <a:spcBef>
                <a:spcPts val="1000"/>
              </a:spcBef>
              <a:spcAft>
                <a:spcPts val="0"/>
              </a:spcAft>
              <a:buClr>
                <a:schemeClr val="dk1"/>
              </a:buClr>
              <a:buSzPts val="2000"/>
              <a:buFont typeface="Roboto"/>
              <a:buChar char="●"/>
            </a:pPr>
            <a:r>
              <a:rPr lang="en" sz="2000">
                <a:solidFill>
                  <a:schemeClr val="dk1"/>
                </a:solidFill>
                <a:latin typeface="Roboto"/>
                <a:ea typeface="Roboto"/>
                <a:cs typeface="Roboto"/>
                <a:sym typeface="Roboto"/>
              </a:rPr>
              <a:t>Discard data that could not be reliably determined</a:t>
            </a:r>
            <a:endParaRPr sz="20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 for Sex Differences</a:t>
            </a:r>
            <a:endParaRPr/>
          </a:p>
        </p:txBody>
      </p:sp>
      <p:sp>
        <p:nvSpPr>
          <p:cNvPr id="139" name="Google Shape;139;p2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2"/>
              </a:buClr>
              <a:buSzPts val="1500"/>
              <a:buAutoNum type="arabicPeriod"/>
            </a:pPr>
            <a:r>
              <a:rPr lang="en" sz="1500"/>
              <a:t>Which sex is attacked by sharks more?</a:t>
            </a:r>
            <a:endParaRPr sz="1500"/>
          </a:p>
          <a:p>
            <a:pPr indent="-323850" lvl="0" marL="457200" rtl="0" algn="l">
              <a:lnSpc>
                <a:spcPct val="115000"/>
              </a:lnSpc>
              <a:spcBef>
                <a:spcPts val="0"/>
              </a:spcBef>
              <a:spcAft>
                <a:spcPts val="0"/>
              </a:spcAft>
              <a:buClr>
                <a:schemeClr val="dk2"/>
              </a:buClr>
              <a:buSzPts val="1500"/>
              <a:buAutoNum type="arabicPeriod"/>
            </a:pPr>
            <a:r>
              <a:rPr lang="en" sz="1500"/>
              <a:t>Which sex provokes sharks more?</a:t>
            </a:r>
            <a:endParaRPr sz="1500"/>
          </a:p>
          <a:p>
            <a:pPr indent="-323850" lvl="0" marL="457200" rtl="0" algn="l">
              <a:lnSpc>
                <a:spcPct val="115000"/>
              </a:lnSpc>
              <a:spcBef>
                <a:spcPts val="0"/>
              </a:spcBef>
              <a:spcAft>
                <a:spcPts val="0"/>
              </a:spcAft>
              <a:buClr>
                <a:schemeClr val="dk2"/>
              </a:buClr>
              <a:buSzPts val="1500"/>
              <a:buAutoNum type="arabicPeriod"/>
            </a:pPr>
            <a:r>
              <a:rPr lang="en" sz="1500"/>
              <a:t>Are these findings true across countries?</a:t>
            </a:r>
            <a:endParaRPr sz="1500"/>
          </a:p>
        </p:txBody>
      </p:sp>
      <p:sp>
        <p:nvSpPr>
          <p:cNvPr id="140" name="Google Shape;140;p20"/>
          <p:cNvSpPr txBox="1"/>
          <p:nvPr>
            <p:ph idx="2" type="body"/>
          </p:nvPr>
        </p:nvSpPr>
        <p:spPr>
          <a:xfrm>
            <a:off x="6847150" y="1606395"/>
            <a:ext cx="1179600" cy="2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maxgrowth</a:t>
            </a:r>
            <a:endParaRPr sz="1300">
              <a:solidFill>
                <a:schemeClr val="dk1"/>
              </a:solidFill>
            </a:endParaRPr>
          </a:p>
        </p:txBody>
      </p:sp>
      <p:pic>
        <p:nvPicPr>
          <p:cNvPr id="141" name="Google Shape;141;p20"/>
          <p:cNvPicPr preferRelativeResize="0"/>
          <p:nvPr/>
        </p:nvPicPr>
        <p:blipFill>
          <a:blip r:embed="rId3">
            <a:alphaModFix/>
          </a:blip>
          <a:stretch>
            <a:fillRect/>
          </a:stretch>
        </p:blipFill>
        <p:spPr>
          <a:xfrm>
            <a:off x="4880450" y="894776"/>
            <a:ext cx="3951525" cy="326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Sex Differences Across Type of Shark Attack</a:t>
            </a:r>
            <a:endParaRPr/>
          </a:p>
        </p:txBody>
      </p:sp>
      <p:pic>
        <p:nvPicPr>
          <p:cNvPr id="147" name="Google Shape;147;p21"/>
          <p:cNvPicPr preferRelativeResize="0"/>
          <p:nvPr/>
        </p:nvPicPr>
        <p:blipFill>
          <a:blip r:embed="rId3">
            <a:alphaModFix/>
          </a:blip>
          <a:stretch>
            <a:fillRect/>
          </a:stretch>
        </p:blipFill>
        <p:spPr>
          <a:xfrm>
            <a:off x="-139475" y="1017800"/>
            <a:ext cx="5508575" cy="4038300"/>
          </a:xfrm>
          <a:prstGeom prst="rect">
            <a:avLst/>
          </a:prstGeom>
          <a:noFill/>
          <a:ln>
            <a:noFill/>
          </a:ln>
        </p:spPr>
      </p:pic>
      <p:pic>
        <p:nvPicPr>
          <p:cNvPr id="148" name="Google Shape;148;p21"/>
          <p:cNvPicPr preferRelativeResize="0"/>
          <p:nvPr/>
        </p:nvPicPr>
        <p:blipFill>
          <a:blip r:embed="rId4">
            <a:alphaModFix/>
          </a:blip>
          <a:stretch>
            <a:fillRect/>
          </a:stretch>
        </p:blipFill>
        <p:spPr>
          <a:xfrm>
            <a:off x="5303600" y="1707000"/>
            <a:ext cx="3761424" cy="172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